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5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75339-EFA4-4FE7-9567-1FAA26ED18E6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3181B-EF4A-4995-9459-46E1C1AB4DE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7541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3181B-EF4A-4995-9459-46E1C1AB4DE4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5396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297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1096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6692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1729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7756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5541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6810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294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778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588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371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625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72252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857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26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64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FEEB2-8FED-4726-AA48-02CB0985FB72}" type="datetimeFigureOut">
              <a:rPr lang="zh-TW" altLang="en-US" smtClean="0"/>
              <a:t>2023/11/14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354166A-CC11-4FD0-9F24-257984C463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027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  <p:sldLayoutId id="2147483988" r:id="rId13"/>
    <p:sldLayoutId id="2147483989" r:id="rId14"/>
    <p:sldLayoutId id="2147483990" r:id="rId15"/>
    <p:sldLayoutId id="21474839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337FB1E-9707-4DE2-AA8D-FD10F9D0D2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國科會專案計畫經費報支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ED34BF3-D371-4F9A-B84E-2DD5FFB55B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112.11.17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57511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0ECF298-DE36-48FC-AD9A-E0B7EEA30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600" dirty="0"/>
              <a:t>經費報支</a:t>
            </a:r>
            <a:r>
              <a:rPr lang="en-US" altLang="zh-TW" sz="6600" dirty="0"/>
              <a:t>-</a:t>
            </a:r>
            <a:r>
              <a:rPr lang="zh-TW" altLang="zh-TW" sz="6600" dirty="0"/>
              <a:t>國外差旅費</a:t>
            </a:r>
            <a:endParaRPr lang="zh-TW" altLang="en-US" sz="66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1685FAC-9595-4061-A374-547902035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/>
              <a:t>備妥</a:t>
            </a:r>
            <a:r>
              <a:rPr lang="zh-TW" altLang="zh-TW" sz="3600" dirty="0"/>
              <a:t>應檢附文件</a:t>
            </a:r>
            <a:endParaRPr lang="en-US" altLang="zh-TW" sz="3600" dirty="0"/>
          </a:p>
          <a:p>
            <a:r>
              <a:rPr lang="zh-TW" altLang="zh-TW" sz="3600" dirty="0"/>
              <a:t>信用卡刷卡帳單或結匯水單</a:t>
            </a:r>
            <a:endParaRPr lang="en-US" altLang="zh-TW" sz="3600" dirty="0"/>
          </a:p>
          <a:p>
            <a:r>
              <a:rPr lang="zh-TW" altLang="zh-TW" sz="3600" dirty="0"/>
              <a:t>生活費按日支數額表之日支標準</a:t>
            </a:r>
            <a:r>
              <a:rPr lang="en-US" altLang="zh-TW" sz="3600" dirty="0"/>
              <a:t>X</a:t>
            </a:r>
            <a:r>
              <a:rPr lang="zh-TW" altLang="zh-TW" sz="3600" dirty="0"/>
              <a:t>實際結匯匯率</a:t>
            </a:r>
            <a:r>
              <a:rPr lang="en-US" altLang="zh-TW" sz="3600" dirty="0"/>
              <a:t>/</a:t>
            </a:r>
            <a:r>
              <a:rPr lang="zh-TW" altLang="zh-TW" sz="3600" dirty="0"/>
              <a:t>出國前一日臺灣銀行賣出即期匯率乘算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189691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96C751-ACB4-4D9F-8821-95B8C4E0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600" dirty="0"/>
              <a:t>經費報支</a:t>
            </a:r>
            <a:r>
              <a:rPr lang="en-US" altLang="zh-TW" sz="6600" dirty="0"/>
              <a:t>-</a:t>
            </a:r>
            <a:r>
              <a:rPr lang="zh-TW" altLang="zh-TW" sz="6600" dirty="0"/>
              <a:t>行政管理費</a:t>
            </a:r>
            <a:endParaRPr lang="zh-TW" altLang="en-US" sz="66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839B0BC-FC65-4459-94A8-237095B41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sz="3600" dirty="0"/>
              <a:t>主計室掣發「支用通知單」</a:t>
            </a:r>
            <a:r>
              <a:rPr lang="zh-TW" altLang="en-US" sz="3600" dirty="0"/>
              <a:t>請研究單位填寫後擲回</a:t>
            </a:r>
            <a:endParaRPr lang="en-US" altLang="zh-TW" sz="3600" dirty="0"/>
          </a:p>
          <a:p>
            <a:r>
              <a:rPr lang="zh-TW" altLang="zh-TW" sz="3600" dirty="0"/>
              <a:t>請</a:t>
            </a:r>
            <a:r>
              <a:rPr lang="zh-TW" altLang="en-US" sz="3600" dirty="0"/>
              <a:t>主持人於</a:t>
            </a:r>
            <a:r>
              <a:rPr lang="zh-TW" altLang="zh-TW" sz="3600" dirty="0"/>
              <a:t>報支行政管理費支出憑證黏存單</a:t>
            </a:r>
            <a:r>
              <a:rPr lang="zh-TW" altLang="en-US" sz="3600" dirty="0"/>
              <a:t>核章後擲回</a:t>
            </a:r>
            <a:endParaRPr lang="en-US" altLang="zh-TW" sz="3600" dirty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70619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D78FF28-0A58-486F-A3C0-DE346C81D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600" dirty="0"/>
              <a:t>經費流用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AA6C162-9B22-43E2-82A7-09C3F614C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Autofit/>
          </a:bodyPr>
          <a:lstStyle/>
          <a:p>
            <a:r>
              <a:rPr lang="zh-TW" altLang="zh-TW" sz="3200" dirty="0"/>
              <a:t>檢附「校內變更申請對照表」</a:t>
            </a:r>
            <a:endParaRPr lang="en-US" altLang="zh-TW" sz="3200" dirty="0"/>
          </a:p>
          <a:p>
            <a:r>
              <a:rPr lang="zh-TW" altLang="zh-TW" sz="3200" dirty="0"/>
              <a:t>國外差旅費流出流入超過</a:t>
            </a:r>
            <a:r>
              <a:rPr lang="en-US" altLang="zh-TW" sz="3200" dirty="0"/>
              <a:t>50%</a:t>
            </a:r>
            <a:r>
              <a:rPr lang="zh-TW" altLang="zh-TW" sz="3200" dirty="0"/>
              <a:t>比例須事先報國科會核准</a:t>
            </a:r>
            <a:endParaRPr lang="en-US" altLang="zh-TW" sz="3200" dirty="0"/>
          </a:p>
          <a:p>
            <a:r>
              <a:rPr lang="zh-TW" altLang="en-US" sz="3200" dirty="0"/>
              <a:t>設備費</a:t>
            </a:r>
            <a:r>
              <a:rPr lang="zh-TW" altLang="zh-TW" sz="3200" dirty="0"/>
              <a:t>單價</a:t>
            </a:r>
            <a:r>
              <a:rPr lang="en-US" altLang="zh-TW" sz="3200" dirty="0"/>
              <a:t>50</a:t>
            </a:r>
            <a:r>
              <a:rPr lang="zh-TW" altLang="zh-TW" sz="3200" dirty="0"/>
              <a:t>萬元以下</a:t>
            </a:r>
            <a:endParaRPr lang="en-US" altLang="zh-TW" sz="3200" dirty="0"/>
          </a:p>
          <a:p>
            <a:r>
              <a:rPr lang="zh-TW" altLang="zh-TW" sz="3200" dirty="0"/>
              <a:t>新增</a:t>
            </a:r>
            <a:r>
              <a:rPr lang="zh-TW" altLang="en-US" sz="3200" dirty="0"/>
              <a:t>設</a:t>
            </a:r>
            <a:r>
              <a:rPr lang="zh-TW" altLang="zh-TW" sz="3200" dirty="0"/>
              <a:t>備費或設備費流入後總額在</a:t>
            </a:r>
            <a:r>
              <a:rPr lang="en-US" altLang="zh-TW" sz="3200" dirty="0"/>
              <a:t>5</a:t>
            </a:r>
            <a:r>
              <a:rPr lang="zh-TW" altLang="zh-TW" sz="3200" dirty="0"/>
              <a:t>萬元以下</a:t>
            </a:r>
            <a:endParaRPr lang="en-US" altLang="zh-TW" sz="3200" dirty="0"/>
          </a:p>
          <a:p>
            <a:r>
              <a:rPr lang="zh-TW" altLang="en-US" sz="3200" dirty="0"/>
              <a:t>設</a:t>
            </a:r>
            <a:r>
              <a:rPr lang="zh-TW" altLang="zh-TW" sz="3200" dirty="0"/>
              <a:t>備費執行後之賸餘款</a:t>
            </a:r>
            <a:endParaRPr lang="en-US" altLang="zh-TW" sz="3200" dirty="0"/>
          </a:p>
          <a:p>
            <a:r>
              <a:rPr lang="zh-TW" altLang="en-US" sz="3200" dirty="0"/>
              <a:t>設</a:t>
            </a:r>
            <a:r>
              <a:rPr lang="zh-TW" altLang="zh-TW" sz="3200" dirty="0"/>
              <a:t>備費未</a:t>
            </a:r>
            <a:r>
              <a:rPr lang="zh-TW" altLang="en-US" sz="3200" dirty="0"/>
              <a:t>執行</a:t>
            </a:r>
            <a:r>
              <a:rPr lang="zh-TW" altLang="zh-TW" sz="3200" b="1" dirty="0">
                <a:solidFill>
                  <a:srgbClr val="FF0000"/>
                </a:solidFill>
              </a:rPr>
              <a:t>不可</a:t>
            </a:r>
            <a:r>
              <a:rPr lang="zh-TW" altLang="zh-TW" sz="3200" dirty="0"/>
              <a:t>流用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04052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7035211-7636-4AE7-8535-374070559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zh-TW" sz="6600" dirty="0"/>
              <a:t>經費結報</a:t>
            </a:r>
            <a:endParaRPr lang="zh-TW" altLang="en-US" sz="66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7C6B322-7866-4537-A126-1A905659F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96751"/>
            <a:ext cx="8596668" cy="4251649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sz="2800" dirty="0"/>
              <a:t>報支</a:t>
            </a:r>
            <a:r>
              <a:rPr lang="zh-TW" altLang="zh-TW" sz="2800" dirty="0"/>
              <a:t>最</a:t>
            </a:r>
            <a:r>
              <a:rPr lang="zh-TW" altLang="en-US" sz="2800" dirty="0"/>
              <a:t>末</a:t>
            </a:r>
            <a:r>
              <a:rPr lang="zh-TW" altLang="zh-TW" sz="2800" dirty="0"/>
              <a:t>筆經費報支時請備註</a:t>
            </a:r>
            <a:r>
              <a:rPr lang="zh-TW" altLang="en-US" sz="2800" dirty="0"/>
              <a:t>告知</a:t>
            </a:r>
            <a:r>
              <a:rPr lang="zh-TW" altLang="zh-TW" sz="2800" dirty="0"/>
              <a:t>。</a:t>
            </a:r>
            <a:endParaRPr lang="en-US" altLang="zh-TW" sz="2800" dirty="0"/>
          </a:p>
          <a:p>
            <a:pPr>
              <a:lnSpc>
                <a:spcPts val="3300"/>
              </a:lnSpc>
            </a:pPr>
            <a:r>
              <a:rPr lang="zh-TW" altLang="zh-TW" sz="2800" dirty="0"/>
              <a:t>主計室將收支資料轉至國科會網站</a:t>
            </a:r>
            <a:r>
              <a:rPr lang="zh-TW" altLang="en-US" sz="2800" dirty="0"/>
              <a:t>，</a:t>
            </a:r>
            <a:r>
              <a:rPr lang="zh-TW" altLang="zh-TW" sz="2800" dirty="0"/>
              <a:t>以催結單通知主持人，連同經費收支明細報告一式</a:t>
            </a:r>
            <a:r>
              <a:rPr lang="en-US" altLang="zh-TW" sz="2800" dirty="0"/>
              <a:t>3</a:t>
            </a:r>
            <a:r>
              <a:rPr lang="zh-TW" altLang="zh-TW" sz="2800" dirty="0"/>
              <a:t>份</a:t>
            </a:r>
            <a:r>
              <a:rPr lang="zh-TW" altLang="en-US" sz="2800" dirty="0"/>
              <a:t>、</a:t>
            </a:r>
            <a:r>
              <a:rPr lang="zh-TW" altLang="zh-TW" sz="2800" dirty="0"/>
              <a:t>補助專題計畫經費支出用途變更彙整表</a:t>
            </a:r>
            <a:r>
              <a:rPr lang="en-US" altLang="zh-TW" sz="2800" dirty="0"/>
              <a:t>1</a:t>
            </a:r>
            <a:r>
              <a:rPr lang="zh-TW" altLang="zh-TW" sz="2800" dirty="0"/>
              <a:t>份</a:t>
            </a:r>
            <a:r>
              <a:rPr lang="zh-TW" altLang="en-US" sz="2800" b="1" dirty="0"/>
              <a:t>，</a:t>
            </a:r>
            <a:r>
              <a:rPr lang="zh-TW" altLang="zh-TW" sz="2800" dirty="0"/>
              <a:t>請主持人確</a:t>
            </a:r>
            <a:r>
              <a:rPr lang="zh-TW" altLang="en-US" sz="2800" dirty="0"/>
              <a:t>認後，由</a:t>
            </a:r>
            <a:r>
              <a:rPr lang="zh-TW" altLang="zh-TW" sz="2800" dirty="0"/>
              <a:t>研發處彙辦</a:t>
            </a:r>
            <a:r>
              <a:rPr lang="zh-TW" altLang="en-US" sz="2800" dirty="0"/>
              <a:t>，</a:t>
            </a:r>
            <a:r>
              <a:rPr lang="zh-TW" altLang="zh-TW" sz="2800" dirty="0"/>
              <a:t>如有應繳回之結餘款一併辦理繳回</a:t>
            </a:r>
            <a:r>
              <a:rPr lang="zh-TW" altLang="en-US" sz="2800" dirty="0"/>
              <a:t>。</a:t>
            </a:r>
            <a:endParaRPr lang="en-US" altLang="zh-TW" sz="2800" dirty="0"/>
          </a:p>
          <a:p>
            <a:r>
              <a:rPr lang="zh-TW" altLang="zh-TW" sz="2800" dirty="0"/>
              <a:t>研發處收到國科會同意備查函後計畫結束</a:t>
            </a:r>
            <a:endParaRPr lang="en-US" altLang="zh-TW" sz="2800" dirty="0"/>
          </a:p>
          <a:p>
            <a:r>
              <a:rPr lang="zh-TW" altLang="zh-TW" sz="2800" dirty="0"/>
              <a:t>若扣除管理費</a:t>
            </a:r>
            <a:r>
              <a:rPr lang="zh-TW" altLang="en-US" sz="2800" dirty="0"/>
              <a:t>後</a:t>
            </a:r>
            <a:r>
              <a:rPr lang="zh-TW" altLang="zh-TW" sz="2800" dirty="0"/>
              <a:t>結餘款超過</a:t>
            </a:r>
            <a:r>
              <a:rPr lang="en-US" altLang="zh-TW" sz="2800" dirty="0"/>
              <a:t>10,000</a:t>
            </a:r>
            <a:r>
              <a:rPr lang="zh-TW" altLang="zh-TW" sz="2800" dirty="0"/>
              <a:t>元</a:t>
            </a:r>
            <a:r>
              <a:rPr lang="zh-TW" altLang="en-US" sz="2800" dirty="0"/>
              <a:t>可</a:t>
            </a:r>
            <a:r>
              <a:rPr lang="zh-TW" altLang="zh-TW" sz="2800" dirty="0"/>
              <a:t>再運用</a:t>
            </a:r>
            <a:endParaRPr lang="en-US" altLang="zh-TW" sz="2800" dirty="0"/>
          </a:p>
          <a:p>
            <a:pPr>
              <a:lnSpc>
                <a:spcPts val="3120"/>
              </a:lnSpc>
            </a:pPr>
            <a:r>
              <a:rPr lang="zh-TW" altLang="zh-TW" sz="2800" dirty="0"/>
              <a:t>主持人動支結餘款前，請填「國科會專題研究計畫運用計畫結餘款申請表」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02182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48556B7-B98B-472E-A5F9-1380913B4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600" dirty="0"/>
              <a:t>其他應注意事項</a:t>
            </a:r>
            <a:r>
              <a:rPr lang="en-US" altLang="zh-TW" sz="6600" dirty="0"/>
              <a:t>-1</a:t>
            </a:r>
            <a:endParaRPr lang="zh-TW" altLang="en-US" sz="66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8123D8F-2587-420D-BB90-16F7238D8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24743"/>
            <a:ext cx="8596668" cy="4223657"/>
          </a:xfrm>
        </p:spPr>
        <p:txBody>
          <a:bodyPr>
            <a:normAutofit lnSpcReduction="10000"/>
          </a:bodyPr>
          <a:lstStyle/>
          <a:p>
            <a:r>
              <a:rPr lang="zh-TW" altLang="en-US" sz="3200" dirty="0"/>
              <a:t>不得</a:t>
            </a:r>
            <a:r>
              <a:rPr lang="zh-TW" altLang="zh-TW" sz="3200" dirty="0"/>
              <a:t>報支</a:t>
            </a:r>
            <a:r>
              <a:rPr lang="zh-TW" altLang="en-US" sz="3200" dirty="0"/>
              <a:t>與計</a:t>
            </a:r>
            <a:r>
              <a:rPr lang="zh-TW" altLang="zh-TW" sz="3200" dirty="0"/>
              <a:t>畫</a:t>
            </a:r>
            <a:r>
              <a:rPr lang="zh-TW" altLang="en-US" sz="3200" dirty="0"/>
              <a:t>無</a:t>
            </a:r>
            <a:r>
              <a:rPr lang="zh-TW" altLang="zh-TW" sz="3200" dirty="0"/>
              <a:t>關</a:t>
            </a:r>
            <a:r>
              <a:rPr lang="zh-TW" altLang="en-US" sz="3200" dirty="0"/>
              <a:t>項目</a:t>
            </a:r>
            <a:endParaRPr lang="en-US" altLang="zh-TW" sz="3200" dirty="0"/>
          </a:p>
          <a:p>
            <a:r>
              <a:rPr lang="zh-TW" altLang="zh-TW" sz="3200" dirty="0"/>
              <a:t>不得</a:t>
            </a:r>
            <a:r>
              <a:rPr lang="zh-TW" altLang="en-US" sz="3200" dirty="0"/>
              <a:t>報</a:t>
            </a:r>
            <a:r>
              <a:rPr lang="zh-TW" altLang="zh-TW" sz="3200" dirty="0"/>
              <a:t>支非計畫執行期間內支出</a:t>
            </a:r>
            <a:endParaRPr lang="en-US" altLang="zh-TW" sz="3200" dirty="0"/>
          </a:p>
          <a:p>
            <a:r>
              <a:rPr lang="zh-TW" altLang="zh-TW" sz="3200" dirty="0"/>
              <a:t>發票開立日期不可早於請購單核可日期</a:t>
            </a:r>
            <a:endParaRPr lang="en-US" altLang="zh-TW" sz="3200" dirty="0"/>
          </a:p>
          <a:p>
            <a:r>
              <a:rPr lang="zh-TW" altLang="zh-TW" sz="3200" dirty="0"/>
              <a:t>請廠商於發票或收據上填妥品名、數量</a:t>
            </a:r>
            <a:r>
              <a:rPr lang="zh-TW" altLang="en-US" sz="3200" dirty="0"/>
              <a:t>，</a:t>
            </a:r>
            <a:r>
              <a:rPr lang="zh-TW" altLang="zh-TW" sz="3200" dirty="0"/>
              <a:t>勿使用耗材或文具等籠統品名</a:t>
            </a:r>
            <a:endParaRPr lang="en-US" altLang="zh-TW" sz="3200" dirty="0"/>
          </a:p>
          <a:p>
            <a:r>
              <a:rPr lang="zh-TW" altLang="zh-TW" sz="3200" dirty="0"/>
              <a:t>請主動告知廠商輸入本校統一編號</a:t>
            </a:r>
            <a:r>
              <a:rPr lang="en-US" altLang="zh-TW" sz="3200" b="1" dirty="0"/>
              <a:t>03729709</a:t>
            </a:r>
            <a:r>
              <a:rPr lang="zh-TW" altLang="en-US" sz="3200" b="1" dirty="0"/>
              <a:t>，</a:t>
            </a:r>
            <a:r>
              <a:rPr lang="zh-TW" altLang="zh-TW" sz="3200" dirty="0"/>
              <a:t>二聯式發票</a:t>
            </a:r>
            <a:r>
              <a:rPr lang="zh-TW" altLang="en-US" sz="3200" dirty="0"/>
              <a:t>填寫</a:t>
            </a:r>
            <a:r>
              <a:rPr lang="zh-TW" altLang="zh-TW" sz="3200" dirty="0"/>
              <a:t>買受人抬頭</a:t>
            </a:r>
            <a:r>
              <a:rPr lang="zh-TW" altLang="en-US" sz="3200" dirty="0"/>
              <a:t>為</a:t>
            </a:r>
            <a:r>
              <a:rPr lang="zh-TW" altLang="zh-TW" sz="3200" b="1" dirty="0"/>
              <a:t>國立臺北教育大學</a:t>
            </a:r>
            <a:r>
              <a:rPr lang="zh-TW" altLang="en-US" sz="3200" b="1" dirty="0"/>
              <a:t>。</a:t>
            </a:r>
            <a:endParaRPr lang="en-US" altLang="zh-TW" sz="3200" b="1" dirty="0"/>
          </a:p>
          <a:p>
            <a:endParaRPr lang="zh-TW" altLang="zh-TW" b="1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74251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6F5D063-6ACE-4A4C-89E3-474D4F9A8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600" dirty="0"/>
              <a:t>其他應注意事項</a:t>
            </a:r>
            <a:r>
              <a:rPr lang="en-US" altLang="zh-TW" sz="6600" dirty="0"/>
              <a:t>-2</a:t>
            </a:r>
            <a:endParaRPr lang="zh-TW" altLang="en-US" sz="66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F4DD044-8440-49DF-A661-769057AEC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zh-TW" sz="3200" dirty="0"/>
              <a:t>支出憑證係透過網路下載列印者，應由經手人簽名。</a:t>
            </a:r>
            <a:endParaRPr lang="en-US" altLang="zh-TW" sz="3200" dirty="0"/>
          </a:p>
          <a:p>
            <a:r>
              <a:rPr lang="zh-TW" altLang="zh-TW" sz="3200" dirty="0"/>
              <a:t>電子發票證明聯</a:t>
            </a:r>
            <a:r>
              <a:rPr lang="zh-TW" altLang="en-US" sz="3200" dirty="0"/>
              <a:t>由</a:t>
            </a:r>
            <a:r>
              <a:rPr lang="zh-TW" altLang="zh-TW" sz="3200" dirty="0"/>
              <a:t>營業</a:t>
            </a:r>
            <a:r>
              <a:rPr lang="zh-TW" altLang="zh-TW" sz="3200" b="1" dirty="0"/>
              <a:t>人提供或機關自行下載列印，免由經手人簽名。</a:t>
            </a:r>
            <a:endParaRPr lang="en-US" altLang="zh-TW" sz="3200" b="1" dirty="0"/>
          </a:p>
          <a:p>
            <a:r>
              <a:rPr lang="zh-TW" altLang="zh-TW" sz="3200" dirty="0"/>
              <a:t>經費報支及查詢請由主計室網頁『網路請購』進入，若有疑問或錯誤情形，請儘速查明並與承辦人聯絡。</a:t>
            </a:r>
            <a:endParaRPr lang="zh-TW" altLang="zh-TW" sz="3200" b="1" dirty="0"/>
          </a:p>
        </p:txBody>
      </p:sp>
    </p:spTree>
    <p:extLst>
      <p:ext uri="{BB962C8B-B14F-4D97-AF65-F5344CB8AC3E}">
        <p14:creationId xmlns:p14="http://schemas.microsoft.com/office/powerpoint/2010/main" val="1818175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9DE3694-A117-433E-914C-9FBB21677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78220"/>
          </a:xfrm>
        </p:spPr>
        <p:txBody>
          <a:bodyPr>
            <a:normAutofit fontScale="90000"/>
          </a:bodyPr>
          <a:lstStyle/>
          <a:p>
            <a:pPr algn="ctr"/>
            <a:br>
              <a:rPr lang="en-US" altLang="zh-TW" sz="6600" dirty="0"/>
            </a:br>
            <a:br>
              <a:rPr lang="en-US" altLang="zh-TW" sz="6600" dirty="0"/>
            </a:br>
            <a:r>
              <a:rPr lang="zh-TW" altLang="en-US" sz="6600" dirty="0"/>
              <a:t>簡報結束</a:t>
            </a:r>
            <a:br>
              <a:rPr lang="en-US" altLang="zh-TW" sz="6600" dirty="0"/>
            </a:br>
            <a:r>
              <a:rPr lang="zh-TW" altLang="en-US" dirty="0"/>
              <a:t>感謝聆聽與指教</a:t>
            </a:r>
            <a:br>
              <a:rPr lang="zh-TW" altLang="en-US" dirty="0"/>
            </a:br>
            <a:br>
              <a:rPr lang="en-US" altLang="zh-TW" dirty="0"/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3949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853800-77D7-4910-A76C-AD85275D0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7200" dirty="0"/>
              <a:t>計畫申請及簽約</a:t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5A6F9F0-265B-4749-8BCE-E558BE4BC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3600" dirty="0"/>
              <a:t>主持人於研發處通知期限內提出申請</a:t>
            </a:r>
            <a:endParaRPr lang="en-US" altLang="zh-TW" sz="3600" dirty="0"/>
          </a:p>
          <a:p>
            <a:r>
              <a:rPr lang="zh-TW" altLang="en-US" sz="3600" dirty="0"/>
              <a:t>主持人於國科會網站完成線上簽署</a:t>
            </a:r>
            <a:endParaRPr lang="en-US" altLang="zh-TW" sz="3600" dirty="0"/>
          </a:p>
          <a:p>
            <a:r>
              <a:rPr lang="zh-TW" altLang="en-US" sz="3600" dirty="0"/>
              <a:t>主計室於會計系統建立校內計畫代號</a:t>
            </a:r>
            <a:endParaRPr lang="en-US" altLang="zh-TW" sz="3600" dirty="0"/>
          </a:p>
          <a:p>
            <a:pPr marL="0" indent="0">
              <a:buNone/>
            </a:pPr>
            <a:endParaRPr lang="en-US" altLang="zh-TW" sz="3600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11352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9DC44C4-7044-4FDE-A11C-3A183EFBA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600" dirty="0"/>
              <a:t>請款及撥款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0BFB423-AF54-43DE-AF40-DFEC66621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/>
              <a:t>1.</a:t>
            </a:r>
            <a:r>
              <a:rPr lang="zh-TW" altLang="zh-TW" sz="3200" dirty="0"/>
              <a:t>多年期計畫之前期支用須達累計撥款之</a:t>
            </a:r>
            <a:r>
              <a:rPr lang="en-US" altLang="zh-TW" sz="3200" dirty="0"/>
              <a:t>70%</a:t>
            </a:r>
            <a:r>
              <a:rPr lang="zh-TW" altLang="zh-TW" sz="3200" dirty="0"/>
              <a:t>始得請款，主計室掣製支用明細報告表請主持人簽章，由研發處發文加會主計室</a:t>
            </a:r>
            <a:endParaRPr lang="en-US" altLang="zh-TW" sz="3200" dirty="0"/>
          </a:p>
          <a:p>
            <a:r>
              <a:rPr lang="en-US" altLang="zh-TW" sz="3200" dirty="0"/>
              <a:t>2.</a:t>
            </a:r>
            <a:r>
              <a:rPr lang="zh-TW" altLang="zh-TW" sz="3200" dirty="0"/>
              <a:t>經費撥入校務基金，主計室掣製</a:t>
            </a:r>
            <a:r>
              <a:rPr lang="zh-TW" altLang="en-US" sz="3200" dirty="0"/>
              <a:t>「</a:t>
            </a:r>
            <a:r>
              <a:rPr lang="zh-TW" altLang="zh-TW" sz="3200" dirty="0"/>
              <a:t>支用通知單</a:t>
            </a:r>
            <a:r>
              <a:rPr lang="zh-TW" altLang="en-US" sz="3200" dirty="0"/>
              <a:t>」</a:t>
            </a:r>
            <a:r>
              <a:rPr lang="zh-TW" altLang="zh-TW" sz="3200" dirty="0"/>
              <a:t>通知主持人動支經費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629837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EDED15F-D2E3-4B6A-99A6-2E3A8826C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600" dirty="0"/>
              <a:t>經費報支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499EC41-EF9E-4AB6-A665-40312C031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/>
              <a:t>業務費</a:t>
            </a:r>
            <a:endParaRPr lang="en-US" altLang="zh-TW" sz="3600" dirty="0"/>
          </a:p>
          <a:p>
            <a:r>
              <a:rPr lang="zh-TW" altLang="en-US" sz="3600" dirty="0"/>
              <a:t>研究設備費</a:t>
            </a:r>
            <a:endParaRPr lang="en-US" altLang="zh-TW" sz="3600" dirty="0"/>
          </a:p>
          <a:p>
            <a:r>
              <a:rPr lang="zh-TW" altLang="en-US" sz="3600" dirty="0"/>
              <a:t>國外差旅費</a:t>
            </a:r>
            <a:endParaRPr lang="en-US" altLang="zh-TW" sz="3600" dirty="0"/>
          </a:p>
          <a:p>
            <a:r>
              <a:rPr lang="zh-TW" altLang="en-US" sz="3600" dirty="0"/>
              <a:t>行政管理費</a:t>
            </a:r>
          </a:p>
        </p:txBody>
      </p:sp>
    </p:spTree>
    <p:extLst>
      <p:ext uri="{BB962C8B-B14F-4D97-AF65-F5344CB8AC3E}">
        <p14:creationId xmlns:p14="http://schemas.microsoft.com/office/powerpoint/2010/main" val="3210922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F6B556-AA85-4C2F-A47B-AABE0A8A5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600" dirty="0"/>
              <a:t>經費報支</a:t>
            </a:r>
            <a:r>
              <a:rPr lang="en-US" altLang="zh-TW" sz="6600" dirty="0"/>
              <a:t>-</a:t>
            </a:r>
            <a:r>
              <a:rPr lang="zh-TW" altLang="en-US" sz="6600" dirty="0"/>
              <a:t>業務費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DB7AF43-1D77-4A14-BD05-1DE3C9232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3600" dirty="0"/>
              <a:t>研究人力費</a:t>
            </a:r>
            <a:endParaRPr lang="en-US" altLang="zh-TW" sz="3600" dirty="0"/>
          </a:p>
          <a:p>
            <a:r>
              <a:rPr lang="zh-TW" altLang="zh-TW" sz="3600" dirty="0"/>
              <a:t>耗材、物品、圖書及雜項費用</a:t>
            </a:r>
            <a:endParaRPr lang="en-US" altLang="zh-TW" sz="3600" dirty="0"/>
          </a:p>
          <a:p>
            <a:r>
              <a:rPr lang="zh-TW" altLang="zh-TW" sz="3600" dirty="0"/>
              <a:t>彈性支用額度</a:t>
            </a:r>
          </a:p>
          <a:p>
            <a:pPr marL="0" indent="0">
              <a:buNone/>
            </a:pPr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80482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14604EC-803A-4EA3-AD55-39A55C8E8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zh-TW" sz="6600" dirty="0"/>
              <a:t>研究人力費</a:t>
            </a:r>
            <a:endParaRPr lang="zh-TW" altLang="en-US" sz="66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2AB11FA-0EBC-402E-81CC-AA5FAEE36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zh-TW" sz="3600" dirty="0"/>
              <a:t>專、兼任人員費用及臨時工資</a:t>
            </a:r>
            <a:endParaRPr lang="en-US" altLang="zh-TW" sz="3600" dirty="0"/>
          </a:p>
          <a:p>
            <a:pPr lvl="0"/>
            <a:r>
              <a:rPr lang="zh-TW" altLang="zh-TW" sz="3600" dirty="0"/>
              <a:t>研究主持費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39490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5E2FC6-D0F3-4A51-B006-F2F220CED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zh-TW" sz="4800" dirty="0"/>
              <a:t>耗材、物品、圖書及雜項費用</a:t>
            </a:r>
            <a:endParaRPr lang="zh-TW" altLang="en-US" sz="48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47D47F7-4A30-4EE5-B89B-6776A58C9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35494"/>
            <a:ext cx="8596668" cy="4599992"/>
          </a:xfrm>
        </p:spPr>
        <p:txBody>
          <a:bodyPr>
            <a:normAutofit/>
          </a:bodyPr>
          <a:lstStyle/>
          <a:p>
            <a:pPr lvl="0"/>
            <a:r>
              <a:rPr lang="zh-TW" altLang="zh-TW" sz="2800" dirty="0"/>
              <a:t>出席費</a:t>
            </a:r>
            <a:endParaRPr lang="en-US" altLang="zh-TW" sz="2800" dirty="0"/>
          </a:p>
          <a:p>
            <a:pPr lvl="0"/>
            <a:r>
              <a:rPr lang="zh-TW" altLang="zh-TW" sz="2800" dirty="0"/>
              <a:t>○○諮詢費、○○訪問費、○○訪談費…</a:t>
            </a:r>
            <a:endParaRPr lang="en-US" altLang="zh-TW" sz="2800" dirty="0"/>
          </a:p>
          <a:p>
            <a:pPr lvl="0"/>
            <a:r>
              <a:rPr lang="zh-TW" altLang="zh-TW" sz="2800" dirty="0"/>
              <a:t>審查費</a:t>
            </a:r>
            <a:endParaRPr lang="en-US" altLang="zh-TW" sz="2800" dirty="0"/>
          </a:p>
          <a:p>
            <a:pPr lvl="0"/>
            <a:r>
              <a:rPr lang="zh-TW" altLang="zh-TW" sz="2800" dirty="0"/>
              <a:t>誤餐費</a:t>
            </a:r>
            <a:r>
              <a:rPr lang="en-US" altLang="zh-TW" sz="2800" dirty="0"/>
              <a:t>-</a:t>
            </a:r>
          </a:p>
          <a:p>
            <a:pPr lvl="0"/>
            <a:r>
              <a:rPr lang="zh-TW" altLang="zh-TW" sz="2800" dirty="0"/>
              <a:t>訪談</a:t>
            </a:r>
            <a:r>
              <a:rPr lang="en-US" altLang="zh-TW" sz="2800" dirty="0"/>
              <a:t>/</a:t>
            </a:r>
            <a:r>
              <a:rPr lang="zh-TW" altLang="zh-TW" sz="2800" dirty="0"/>
              <a:t>受試者禮品費</a:t>
            </a:r>
            <a:endParaRPr lang="en-US" altLang="zh-TW" sz="2800" dirty="0"/>
          </a:p>
          <a:p>
            <a:pPr lvl="0"/>
            <a:r>
              <a:rPr lang="zh-TW" altLang="zh-TW" sz="2800" dirty="0"/>
              <a:t>計程車資</a:t>
            </a:r>
            <a:endParaRPr lang="en-US" altLang="zh-TW" sz="2800" dirty="0"/>
          </a:p>
          <a:p>
            <a:pPr lvl="0"/>
            <a:r>
              <a:rPr lang="zh-TW" altLang="zh-TW" sz="2800" dirty="0"/>
              <a:t>國內差旅費</a:t>
            </a:r>
            <a:endParaRPr lang="en-US" altLang="zh-TW" sz="2800" dirty="0"/>
          </a:p>
          <a:p>
            <a:pPr lvl="0"/>
            <a:r>
              <a:rPr lang="zh-TW" altLang="zh-TW" sz="2800" dirty="0"/>
              <a:t>國外採購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43410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2A2618-1FE3-4B73-B280-2CE9E736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zh-TW" sz="7300" dirty="0"/>
              <a:t>彈性支用額度</a:t>
            </a:r>
            <a:br>
              <a:rPr lang="zh-TW" altLang="zh-TW" dirty="0"/>
            </a:b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9E86CCB-085C-4D08-B236-058405AE8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/>
              <a:t>需</a:t>
            </a:r>
            <a:r>
              <a:rPr lang="zh-TW" altLang="zh-TW" sz="3600" dirty="0"/>
              <a:t>與計畫有關</a:t>
            </a:r>
            <a:endParaRPr lang="en-US" altLang="zh-TW" sz="3600" dirty="0"/>
          </a:p>
          <a:p>
            <a:r>
              <a:rPr lang="zh-TW" altLang="zh-TW" sz="3600" dirty="0"/>
              <a:t>計畫經費核定清單內匡列彈性支用額度</a:t>
            </a:r>
          </a:p>
          <a:p>
            <a:r>
              <a:rPr lang="zh-TW" altLang="zh-TW" sz="3600" dirty="0"/>
              <a:t>依本校「執行科技部及教育部計畫彈性支用額度實施要點」辦理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266919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148F74-186C-4E4A-98C9-224EF386D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600" dirty="0"/>
              <a:t>經費報支</a:t>
            </a:r>
            <a:r>
              <a:rPr lang="en-US" altLang="zh-TW" sz="6600" dirty="0"/>
              <a:t>-</a:t>
            </a:r>
            <a:r>
              <a:rPr lang="zh-TW" altLang="en-US" sz="6600" dirty="0"/>
              <a:t>研究設備費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FCC8438-302B-46C1-A3D9-16956C502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zh-TW" altLang="zh-TW" sz="2800" dirty="0"/>
              <a:t>單價在新台幣</a:t>
            </a:r>
            <a:r>
              <a:rPr lang="en-US" altLang="zh-TW" sz="2800" dirty="0"/>
              <a:t>1</a:t>
            </a:r>
            <a:r>
              <a:rPr lang="zh-TW" altLang="zh-TW" sz="2800" dirty="0"/>
              <a:t>萬元以上且使用年限在</a:t>
            </a:r>
            <a:r>
              <a:rPr lang="en-US" altLang="zh-TW" sz="2800" dirty="0"/>
              <a:t>2</a:t>
            </a:r>
            <a:r>
              <a:rPr lang="zh-TW" altLang="zh-TW" sz="2800" dirty="0"/>
              <a:t>年以上之各項設備及軟體</a:t>
            </a:r>
          </a:p>
          <a:p>
            <a:pPr lvl="0"/>
            <a:r>
              <a:rPr lang="zh-TW" altLang="zh-TW" sz="2800" dirty="0"/>
              <a:t>採購項目變更：單價</a:t>
            </a:r>
            <a:r>
              <a:rPr lang="en-US" altLang="zh-TW" sz="2800" dirty="0"/>
              <a:t>50</a:t>
            </a:r>
            <a:r>
              <a:rPr lang="zh-TW" altLang="zh-TW" sz="2800" dirty="0"/>
              <a:t>萬元以下採校內行政程序簽准</a:t>
            </a:r>
          </a:p>
          <a:p>
            <a:pPr lvl="0"/>
            <a:r>
              <a:rPr lang="zh-TW" altLang="zh-TW" sz="2800" dirty="0"/>
              <a:t>採購項目新增：新增研究設備費項目之金額或研究設備費流入後總額在</a:t>
            </a:r>
            <a:r>
              <a:rPr lang="en-US" altLang="zh-TW" sz="2800" dirty="0"/>
              <a:t>5</a:t>
            </a:r>
            <a:r>
              <a:rPr lang="zh-TW" altLang="zh-TW" sz="2800" dirty="0"/>
              <a:t>萬元以下者循校內行政程序簽准</a:t>
            </a:r>
            <a:endParaRPr lang="en-US" altLang="zh-TW" sz="2800" dirty="0"/>
          </a:p>
          <a:p>
            <a:pPr lvl="0"/>
            <a:r>
              <a:rPr lang="zh-TW" altLang="zh-TW" sz="2800" dirty="0"/>
              <a:t>核定採購項目因故未執行應予繳回不可流用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6129735"/>
      </p:ext>
    </p:extLst>
  </p:cSld>
  <p:clrMapOvr>
    <a:masterClrMapping/>
  </p:clrMapOvr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</TotalTime>
  <Words>728</Words>
  <Application>Microsoft Office PowerPoint</Application>
  <PresentationFormat>寬螢幕</PresentationFormat>
  <Paragraphs>71</Paragraphs>
  <Slides>16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3" baseType="lpstr">
      <vt:lpstr>微軟正黑體</vt:lpstr>
      <vt:lpstr>新細明體</vt:lpstr>
      <vt:lpstr>Arial</vt:lpstr>
      <vt:lpstr>Calibri</vt:lpstr>
      <vt:lpstr>Trebuchet MS</vt:lpstr>
      <vt:lpstr>Wingdings 3</vt:lpstr>
      <vt:lpstr>多面向</vt:lpstr>
      <vt:lpstr>國科會專案計畫經費報支</vt:lpstr>
      <vt:lpstr>計畫申請及簽約 </vt:lpstr>
      <vt:lpstr>請款及撥款</vt:lpstr>
      <vt:lpstr>經費報支</vt:lpstr>
      <vt:lpstr>經費報支-業務費</vt:lpstr>
      <vt:lpstr>研究人力費</vt:lpstr>
      <vt:lpstr>耗材、物品、圖書及雜項費用</vt:lpstr>
      <vt:lpstr>彈性支用額度 </vt:lpstr>
      <vt:lpstr>經費報支-研究設備費</vt:lpstr>
      <vt:lpstr>經費報支-國外差旅費</vt:lpstr>
      <vt:lpstr>經費報支-行政管理費</vt:lpstr>
      <vt:lpstr>經費流用</vt:lpstr>
      <vt:lpstr>經費結報</vt:lpstr>
      <vt:lpstr>其他應注意事項-1</vt:lpstr>
      <vt:lpstr>其他應注意事項-2</vt:lpstr>
      <vt:lpstr>  簡報結束 感謝聆聽與指教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國科會專案計畫經費報支</dc:title>
  <dc:creator>User</dc:creator>
  <cp:lastModifiedBy>User</cp:lastModifiedBy>
  <cp:revision>15</cp:revision>
  <dcterms:created xsi:type="dcterms:W3CDTF">2023-11-14T07:06:20Z</dcterms:created>
  <dcterms:modified xsi:type="dcterms:W3CDTF">2023-11-14T08:19:31Z</dcterms:modified>
</cp:coreProperties>
</file>